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72" r:id="rId7"/>
    <p:sldId id="267" r:id="rId8"/>
    <p:sldId id="268" r:id="rId9"/>
    <p:sldId id="261" r:id="rId10"/>
    <p:sldId id="262" r:id="rId11"/>
    <p:sldId id="269" r:id="rId12"/>
    <p:sldId id="270" r:id="rId13"/>
    <p:sldId id="271" r:id="rId14"/>
    <p:sldId id="263" r:id="rId15"/>
    <p:sldId id="264" r:id="rId16"/>
    <p:sldId id="265"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a:t>Haga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a:t>Haga clic para modificar los estilos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10/6/2020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10/6/2020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796027F-7875-4030-9381-8BD8C4F21935}" type="datetimeFigureOut">
              <a:rPr lang="en-US" dirty="0"/>
              <a:t>10/6/2020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10/6/2020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10/6/2020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10/6/2020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7" name="Date Placeholder 4"/>
          <p:cNvSpPr>
            <a:spLocks noGrp="1"/>
          </p:cNvSpPr>
          <p:nvPr>
            <p:ph type="dt" sz="half" idx="10"/>
          </p:nvPr>
        </p:nvSpPr>
        <p:spPr/>
        <p:txBody>
          <a:bodyPr/>
          <a:lstStyle/>
          <a:p>
            <a:fld id="{4509A250-FF31-4206-8172-F9D3106AACB1}" type="datetimeFigureOut">
              <a:rPr lang="en-US" dirty="0"/>
              <a:t>10/6/2020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10/6/2020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10/6/2020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androminarobot.blogspot.com/2016/07/en-este-tutorial-mostramos-como-usar-el.html" TargetMode="External"/><Relationship Id="rId2" Type="http://schemas.openxmlformats.org/officeDocument/2006/relationships/hyperlink" Target="https://naylampmechatronics.com/robotica-movil/240-encoder-infrarrojo.html" TargetMode="External"/><Relationship Id="rId1" Type="http://schemas.openxmlformats.org/officeDocument/2006/relationships/slideLayout" Target="../slideLayouts/slideLayout2.xml"/><Relationship Id="rId4" Type="http://schemas.openxmlformats.org/officeDocument/2006/relationships/hyperlink" Target="https://www.youtube.com/watch?v=J9Wx1d9Zx_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D5541D89-D6F7-4E35-B9AE-CE6CFD0B46CE}"/>
              </a:ext>
            </a:extLst>
          </p:cNvPr>
          <p:cNvSpPr>
            <a:spLocks noGrp="1"/>
          </p:cNvSpPr>
          <p:nvPr>
            <p:ph type="ctrTitle"/>
          </p:nvPr>
        </p:nvSpPr>
        <p:spPr>
          <a:xfrm>
            <a:off x="1423872" y="469029"/>
            <a:ext cx="9068197" cy="6425525"/>
          </a:xfrm>
        </p:spPr>
        <p:txBody>
          <a:bodyPr/>
          <a:lstStyle/>
          <a:p>
            <a:pPr algn="ctr">
              <a:lnSpc>
                <a:spcPct val="107000"/>
              </a:lnSpc>
              <a:spcBef>
                <a:spcPts val="1400"/>
              </a:spcBef>
              <a:spcAft>
                <a:spcPts val="800"/>
              </a:spcAft>
            </a:pPr>
            <a:r>
              <a:rPr lang="es-MX" sz="1500" kern="18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INSTITUTO TECNOLÓGICO DE TIJUANA</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SUBDIRECCIÓN ACADÉMICA</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DEPARTAMENTO DE SISTEMAS Y COMPUTACIÓN</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Semestre </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2020 -2021</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Carrera:</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Ingeniería en Sistemas Computacionales</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Materia</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Sistemas Programables</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Actividad:</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A1.3_Tipos_Sensores_Comerciales: FC-03</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Alumno:</a:t>
            </a:r>
            <a:b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Marquez</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Millan</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Seashell</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Vanessa - 17212153</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Garcia</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Rosas Ivan – 16212004</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Pardo Cruz Jesús Ramón - 15211336</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Nombre del maestro:</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Jaime Leonardo </a:t>
            </a: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Enriquez</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Alvarez</a:t>
            </a: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r>
            <a:b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br>
            <a:r>
              <a:rPr lang="es-MX"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b="1" dirty="0">
                <a:solidFill>
                  <a:schemeClr val="tx1"/>
                </a:solidFill>
                <a:latin typeface="Arial" panose="020B0604020202020204" pitchFamily="34" charset="0"/>
                <a:ea typeface="Calibri" panose="020F0502020204030204" pitchFamily="34" charset="0"/>
                <a:cs typeface="Arial" panose="020B0604020202020204" pitchFamily="34" charset="0"/>
              </a:rPr>
              <a:t>Fecha</a:t>
            </a:r>
            <a:r>
              <a:rPr lang="es-MX" sz="15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t>
            </a: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
            </a:r>
            <a:b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br>
            <a:r>
              <a:rPr lang="es-MX" sz="1500" dirty="0">
                <a:solidFill>
                  <a:schemeClr val="tx1"/>
                </a:solidFill>
                <a:effectLst/>
                <a:latin typeface="Arial" panose="020B0604020202020204" pitchFamily="34" charset="0"/>
                <a:ea typeface="Calibri" panose="020F0502020204030204" pitchFamily="34" charset="0"/>
                <a:cs typeface="Arial" panose="020B0604020202020204" pitchFamily="34" charset="0"/>
              </a:rPr>
              <a:t>06/10/20</a:t>
            </a:r>
            <a:endParaRPr lang="es-MX" sz="1500" dirty="0">
              <a:solidFill>
                <a:schemeClr val="tx1"/>
              </a:solidFill>
              <a:latin typeface="Arial" panose="020B0604020202020204" pitchFamily="34" charset="0"/>
              <a:cs typeface="Arial" panose="020B0604020202020204" pitchFamily="34" charset="0"/>
            </a:endParaRPr>
          </a:p>
        </p:txBody>
      </p:sp>
      <p:pic>
        <p:nvPicPr>
          <p:cNvPr id="9" name="Imagen 8">
            <a:extLst>
              <a:ext uri="{FF2B5EF4-FFF2-40B4-BE49-F238E27FC236}">
                <a16:creationId xmlns:a16="http://schemas.microsoft.com/office/drawing/2014/main" xmlns="" id="{505F6D5B-3BA0-4AB1-A8BC-C2CB1FF02FEA}"/>
              </a:ext>
            </a:extLst>
          </p:cNvPr>
          <p:cNvPicPr>
            <a:picLocks noChangeAspect="1"/>
          </p:cNvPicPr>
          <p:nvPr/>
        </p:nvPicPr>
        <p:blipFill>
          <a:blip r:embed="rId2"/>
          <a:stretch>
            <a:fillRect/>
          </a:stretch>
        </p:blipFill>
        <p:spPr>
          <a:xfrm>
            <a:off x="0" y="0"/>
            <a:ext cx="2847745" cy="1753627"/>
          </a:xfrm>
          <a:prstGeom prst="rect">
            <a:avLst/>
          </a:prstGeom>
        </p:spPr>
      </p:pic>
      <p:pic>
        <p:nvPicPr>
          <p:cNvPr id="11" name="Imagen 10">
            <a:extLst>
              <a:ext uri="{FF2B5EF4-FFF2-40B4-BE49-F238E27FC236}">
                <a16:creationId xmlns:a16="http://schemas.microsoft.com/office/drawing/2014/main" xmlns="" id="{73A69F62-08CD-4F43-A4CA-C4BC6BBDC94A}"/>
              </a:ext>
            </a:extLst>
          </p:cNvPr>
          <p:cNvPicPr>
            <a:picLocks noChangeAspect="1"/>
          </p:cNvPicPr>
          <p:nvPr/>
        </p:nvPicPr>
        <p:blipFill>
          <a:blip r:embed="rId3"/>
          <a:stretch>
            <a:fillRect/>
          </a:stretch>
        </p:blipFill>
        <p:spPr>
          <a:xfrm>
            <a:off x="10223152" y="216237"/>
            <a:ext cx="1120351" cy="1120351"/>
          </a:xfrm>
          <a:prstGeom prst="rect">
            <a:avLst/>
          </a:prstGeom>
        </p:spPr>
      </p:pic>
    </p:spTree>
    <p:extLst>
      <p:ext uri="{BB962C8B-B14F-4D97-AF65-F5344CB8AC3E}">
        <p14:creationId xmlns:p14="http://schemas.microsoft.com/office/powerpoint/2010/main" val="1919641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448AD3F3-D9BC-4EEB-8C9D-99A743CBBD48}"/>
              </a:ext>
            </a:extLst>
          </p:cNvPr>
          <p:cNvSpPr>
            <a:spLocks noGrp="1"/>
          </p:cNvSpPr>
          <p:nvPr>
            <p:ph type="title"/>
          </p:nvPr>
        </p:nvSpPr>
        <p:spPr>
          <a:xfrm>
            <a:off x="2200393" y="2728735"/>
            <a:ext cx="7791214" cy="1756768"/>
          </a:xfrm>
        </p:spPr>
        <p:txBody>
          <a:bodyPr/>
          <a:lstStyle/>
          <a:p>
            <a:r>
              <a:rPr lang="es-MX" sz="4800" dirty="0"/>
              <a:t>Características eléctricas </a:t>
            </a:r>
          </a:p>
        </p:txBody>
      </p:sp>
    </p:spTree>
    <p:extLst>
      <p:ext uri="{BB962C8B-B14F-4D97-AF65-F5344CB8AC3E}">
        <p14:creationId xmlns:p14="http://schemas.microsoft.com/office/powerpoint/2010/main" val="3830767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4">
            <a:extLst>
              <a:ext uri="{FF2B5EF4-FFF2-40B4-BE49-F238E27FC236}">
                <a16:creationId xmlns:a16="http://schemas.microsoft.com/office/drawing/2014/main" xmlns="" id="{BFA6A82C-EB1B-4F93-A8A1-209B13AD33A1}"/>
              </a:ext>
            </a:extLst>
          </p:cNvPr>
          <p:cNvPicPr>
            <a:picLocks noGrp="1" noChangeAspect="1"/>
          </p:cNvPicPr>
          <p:nvPr>
            <p:ph idx="1"/>
          </p:nvPr>
        </p:nvPicPr>
        <p:blipFill rotWithShape="1">
          <a:blip r:embed="rId2"/>
          <a:srcRect l="32395" t="35833" r="34489" b="6676"/>
          <a:stretch/>
        </p:blipFill>
        <p:spPr>
          <a:xfrm>
            <a:off x="2858400" y="268970"/>
            <a:ext cx="6475200" cy="6320059"/>
          </a:xfrm>
        </p:spPr>
      </p:pic>
    </p:spTree>
    <p:extLst>
      <p:ext uri="{BB962C8B-B14F-4D97-AF65-F5344CB8AC3E}">
        <p14:creationId xmlns:p14="http://schemas.microsoft.com/office/powerpoint/2010/main" val="15680581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xmlns="" id="{69F5D44D-92BD-4DF5-90CF-083BEF7806A8}"/>
              </a:ext>
            </a:extLst>
          </p:cNvPr>
          <p:cNvPicPr>
            <a:picLocks noGrp="1" noChangeAspect="1"/>
          </p:cNvPicPr>
          <p:nvPr>
            <p:ph idx="1"/>
          </p:nvPr>
        </p:nvPicPr>
        <p:blipFill rotWithShape="1">
          <a:blip r:embed="rId2"/>
          <a:srcRect l="27428" t="17049" r="28859" b="34358"/>
          <a:stretch/>
        </p:blipFill>
        <p:spPr>
          <a:xfrm>
            <a:off x="1865869" y="939113"/>
            <a:ext cx="8019536" cy="5012206"/>
          </a:xfrm>
        </p:spPr>
      </p:pic>
    </p:spTree>
    <p:extLst>
      <p:ext uri="{BB962C8B-B14F-4D97-AF65-F5344CB8AC3E}">
        <p14:creationId xmlns:p14="http://schemas.microsoft.com/office/powerpoint/2010/main" val="24390417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xmlns="" id="{DCCA7385-719A-4DD0-94AF-BD2769CA2E90}"/>
              </a:ext>
            </a:extLst>
          </p:cNvPr>
          <p:cNvPicPr>
            <a:picLocks noChangeAspect="1"/>
          </p:cNvPicPr>
          <p:nvPr/>
        </p:nvPicPr>
        <p:blipFill rotWithShape="1">
          <a:blip r:embed="rId2"/>
          <a:srcRect l="27771" t="41257" r="28243" b="11513"/>
          <a:stretch/>
        </p:blipFill>
        <p:spPr>
          <a:xfrm>
            <a:off x="1544595" y="1301579"/>
            <a:ext cx="8671958" cy="5235145"/>
          </a:xfrm>
          <a:prstGeom prst="rect">
            <a:avLst/>
          </a:prstGeom>
        </p:spPr>
      </p:pic>
    </p:spTree>
    <p:extLst>
      <p:ext uri="{BB962C8B-B14F-4D97-AF65-F5344CB8AC3E}">
        <p14:creationId xmlns:p14="http://schemas.microsoft.com/office/powerpoint/2010/main" val="340322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DBE07584-5951-42EF-BCA5-E5E1084FDD0F}"/>
              </a:ext>
            </a:extLst>
          </p:cNvPr>
          <p:cNvSpPr>
            <a:spLocks noGrp="1"/>
          </p:cNvSpPr>
          <p:nvPr>
            <p:ph type="title"/>
          </p:nvPr>
        </p:nvSpPr>
        <p:spPr/>
        <p:txBody>
          <a:bodyPr/>
          <a:lstStyle/>
          <a:p>
            <a:r>
              <a:rPr lang="es-MX" dirty="0"/>
              <a:t>Comportamiento </a:t>
            </a:r>
          </a:p>
        </p:txBody>
      </p:sp>
      <p:sp>
        <p:nvSpPr>
          <p:cNvPr id="3" name="Marcador de contenido 2">
            <a:extLst>
              <a:ext uri="{FF2B5EF4-FFF2-40B4-BE49-F238E27FC236}">
                <a16:creationId xmlns:a16="http://schemas.microsoft.com/office/drawing/2014/main" xmlns="" id="{B5E1020F-28AE-4A1C-9B60-8715150859B6}"/>
              </a:ext>
            </a:extLst>
          </p:cNvPr>
          <p:cNvSpPr>
            <a:spLocks noGrp="1"/>
          </p:cNvSpPr>
          <p:nvPr>
            <p:ph idx="1"/>
          </p:nvPr>
        </p:nvSpPr>
        <p:spPr>
          <a:xfrm>
            <a:off x="1103312" y="2052918"/>
            <a:ext cx="10030126" cy="4195481"/>
          </a:xfrm>
        </p:spPr>
        <p:txBody>
          <a:bodyPr/>
          <a:lstStyle/>
          <a:p>
            <a:pPr marL="0" indent="0" algn="just">
              <a:buNone/>
            </a:pPr>
            <a:r>
              <a:rPr lang="es-ES" dirty="0"/>
              <a:t>Este sensor para </a:t>
            </a:r>
            <a:r>
              <a:rPr lang="es-ES" dirty="0" err="1"/>
              <a:t>encoder</a:t>
            </a:r>
            <a:r>
              <a:rPr lang="es-ES" dirty="0"/>
              <a:t> óptico utiliza el opto interruptor infrarrojo MOCH22A. El Dispositivo MOCH22A cuenta con dos partes: Un emisor IR y un receptor o sensor IR. Entre el emisor y receptor  IR existe un espacio para el objeto que bloqueará el paso de luz (disco ranurado). Los pulsos son digitalizados por un </a:t>
            </a:r>
            <a:r>
              <a:rPr lang="es-ES" dirty="0" err="1"/>
              <a:t>opamp</a:t>
            </a:r>
            <a:r>
              <a:rPr lang="es-ES" dirty="0"/>
              <a:t> LM393 en modo comparador entregando pulsos TTL que pueden ser interpretados por un microcontrolador como Arduino o </a:t>
            </a:r>
            <a:r>
              <a:rPr lang="es-ES" dirty="0" err="1"/>
              <a:t>Pic</a:t>
            </a:r>
            <a:r>
              <a:rPr lang="es-ES" dirty="0"/>
              <a:t>. </a:t>
            </a:r>
          </a:p>
          <a:p>
            <a:pPr marL="0" indent="0" algn="just">
              <a:buNone/>
            </a:pPr>
            <a:r>
              <a:rPr lang="es-ES" dirty="0"/>
              <a:t>Se recomienda utilizar interrupciones por flancos de subida/bajada para detectar los pulsos. En Arduino Uno los pines de interrupción por flanco son: 2 y 3. Se recomienda agregar un capacitor de 100nF entre la </a:t>
            </a:r>
            <a:r>
              <a:rPr lang="es-ES" dirty="0" err="1"/>
              <a:t>linea</a:t>
            </a:r>
            <a:r>
              <a:rPr lang="es-ES" dirty="0"/>
              <a:t> de salida D0 y tierra a modo de filtro pasa bajo y </a:t>
            </a:r>
            <a:r>
              <a:rPr lang="es-ES" dirty="0" err="1"/>
              <a:t>asi</a:t>
            </a:r>
            <a:r>
              <a:rPr lang="es-ES" dirty="0"/>
              <a:t> evitar falsos disparos en la interrupción. Otra recomendación es alimentar el módulo con 3.3V.</a:t>
            </a:r>
            <a:endParaRPr lang="es-MX" dirty="0"/>
          </a:p>
        </p:txBody>
      </p:sp>
    </p:spTree>
    <p:extLst>
      <p:ext uri="{BB962C8B-B14F-4D97-AF65-F5344CB8AC3E}">
        <p14:creationId xmlns:p14="http://schemas.microsoft.com/office/powerpoint/2010/main" val="1046501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A99E575-F42B-435D-B5E5-64A36884E554}"/>
              </a:ext>
            </a:extLst>
          </p:cNvPr>
          <p:cNvSpPr>
            <a:spLocks noGrp="1"/>
          </p:cNvSpPr>
          <p:nvPr>
            <p:ph type="title"/>
          </p:nvPr>
        </p:nvSpPr>
        <p:spPr/>
        <p:txBody>
          <a:bodyPr/>
          <a:lstStyle/>
          <a:p>
            <a:r>
              <a:rPr lang="es-MX" dirty="0"/>
              <a:t>Usos</a:t>
            </a:r>
          </a:p>
        </p:txBody>
      </p:sp>
      <p:sp>
        <p:nvSpPr>
          <p:cNvPr id="3" name="Marcador de contenido 2">
            <a:extLst>
              <a:ext uri="{FF2B5EF4-FFF2-40B4-BE49-F238E27FC236}">
                <a16:creationId xmlns:a16="http://schemas.microsoft.com/office/drawing/2014/main" xmlns="" id="{7629BD99-D6A2-47E7-A5BD-9F50B7EB028A}"/>
              </a:ext>
            </a:extLst>
          </p:cNvPr>
          <p:cNvSpPr>
            <a:spLocks noGrp="1"/>
          </p:cNvSpPr>
          <p:nvPr>
            <p:ph idx="1"/>
          </p:nvPr>
        </p:nvSpPr>
        <p:spPr/>
        <p:txBody>
          <a:bodyPr/>
          <a:lstStyle/>
          <a:p>
            <a:pPr marL="0" indent="0" algn="just">
              <a:buNone/>
            </a:pPr>
            <a:r>
              <a:rPr lang="es-ES" dirty="0"/>
              <a:t>Este modelo de </a:t>
            </a:r>
            <a:r>
              <a:rPr lang="es-ES" dirty="0" err="1"/>
              <a:t>encoder</a:t>
            </a:r>
            <a:r>
              <a:rPr lang="es-ES" dirty="0"/>
              <a:t> ha sido diseñado para trabajar con:</a:t>
            </a:r>
          </a:p>
          <a:p>
            <a:pPr>
              <a:buFontTx/>
              <a:buChar char="-"/>
            </a:pPr>
            <a:r>
              <a:rPr lang="es-ES" dirty="0"/>
              <a:t>Plataformas de robótica móvil: </a:t>
            </a:r>
          </a:p>
          <a:p>
            <a:pPr marL="0" indent="0">
              <a:buNone/>
            </a:pPr>
            <a:r>
              <a:rPr lang="es-ES" dirty="0"/>
              <a:t>        - Seguidores de línea</a:t>
            </a:r>
          </a:p>
          <a:p>
            <a:pPr marL="0" indent="0">
              <a:buNone/>
            </a:pPr>
            <a:r>
              <a:rPr lang="es-ES" dirty="0"/>
              <a:t>        - Sumos</a:t>
            </a:r>
          </a:p>
          <a:p>
            <a:pPr marL="0" indent="0">
              <a:buNone/>
            </a:pPr>
            <a:r>
              <a:rPr lang="es-ES" dirty="0"/>
              <a:t>        - Laberinto</a:t>
            </a:r>
          </a:p>
          <a:p>
            <a:pPr algn="just">
              <a:buFontTx/>
              <a:buChar char="-"/>
            </a:pPr>
            <a:r>
              <a:rPr lang="es-ES" dirty="0"/>
              <a:t>También son utilizados en contadores de RPM (Revoluciones por minuto) en motores DC/AC o como sensor de final de carrera.</a:t>
            </a:r>
            <a:endParaRPr lang="es-MX" dirty="0"/>
          </a:p>
        </p:txBody>
      </p:sp>
    </p:spTree>
    <p:extLst>
      <p:ext uri="{BB962C8B-B14F-4D97-AF65-F5344CB8AC3E}">
        <p14:creationId xmlns:p14="http://schemas.microsoft.com/office/powerpoint/2010/main" val="32341119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D0CD28E2-081D-4C04-9EC8-3798BB8163A7}"/>
              </a:ext>
            </a:extLst>
          </p:cNvPr>
          <p:cNvSpPr>
            <a:spLocks noGrp="1"/>
          </p:cNvSpPr>
          <p:nvPr>
            <p:ph type="title"/>
          </p:nvPr>
        </p:nvSpPr>
        <p:spPr/>
        <p:txBody>
          <a:bodyPr/>
          <a:lstStyle/>
          <a:p>
            <a:r>
              <a:rPr lang="es-MX" dirty="0"/>
              <a:t>Conclusiones </a:t>
            </a:r>
          </a:p>
        </p:txBody>
      </p:sp>
      <p:sp>
        <p:nvSpPr>
          <p:cNvPr id="3" name="Marcador de contenido 2">
            <a:extLst>
              <a:ext uri="{FF2B5EF4-FFF2-40B4-BE49-F238E27FC236}">
                <a16:creationId xmlns:a16="http://schemas.microsoft.com/office/drawing/2014/main" xmlns="" id="{9E8E58A5-D4F2-43C7-94B4-394BC265ECEC}"/>
              </a:ext>
            </a:extLst>
          </p:cNvPr>
          <p:cNvSpPr>
            <a:spLocks noGrp="1"/>
          </p:cNvSpPr>
          <p:nvPr>
            <p:ph idx="1"/>
          </p:nvPr>
        </p:nvSpPr>
        <p:spPr>
          <a:xfrm>
            <a:off x="1103312" y="2052918"/>
            <a:ext cx="8946541" cy="4195481"/>
          </a:xfrm>
        </p:spPr>
        <p:txBody>
          <a:bodyPr>
            <a:normAutofit/>
          </a:bodyPr>
          <a:lstStyle/>
          <a:p>
            <a:r>
              <a:rPr lang="es-MX" sz="1600" dirty="0" err="1"/>
              <a:t>Garcia</a:t>
            </a:r>
            <a:r>
              <a:rPr lang="es-MX" sz="1600" dirty="0"/>
              <a:t> Rosas Ivan</a:t>
            </a:r>
          </a:p>
          <a:p>
            <a:pPr algn="just"/>
            <a:r>
              <a:rPr lang="es-MX" sz="1600" dirty="0"/>
              <a:t>Como se pudo observar, creo que este tipo de sensores tiene algunos usos muy interesantes, de hecho creo que los más utilizados son lo que miden las RPM y los robot zumo que usan el seguimiento de línea para guiarse, aunque es posible desarrollar algo más complicado, pero claro este sensor podría ser implementado. Como dije, este sensor podría tener muchas posibilidades de uso, simplemente es tener la creatividad para desarrollar algo complejo</a:t>
            </a:r>
            <a:r>
              <a:rPr lang="es-MX" sz="1600" dirty="0" smtClean="0"/>
              <a:t>.</a:t>
            </a:r>
          </a:p>
          <a:p>
            <a:pPr algn="just"/>
            <a:r>
              <a:rPr lang="es-MX" sz="1600" dirty="0" err="1" smtClean="0"/>
              <a:t>Seashell</a:t>
            </a:r>
            <a:r>
              <a:rPr lang="es-MX" sz="1600" dirty="0" smtClean="0"/>
              <a:t> </a:t>
            </a:r>
            <a:r>
              <a:rPr lang="es-MX" sz="1600" dirty="0" err="1" smtClean="0"/>
              <a:t>Marquez</a:t>
            </a:r>
            <a:r>
              <a:rPr lang="es-MX" sz="1600" dirty="0" smtClean="0"/>
              <a:t> </a:t>
            </a:r>
            <a:endParaRPr lang="es-MX" sz="1600" dirty="0"/>
          </a:p>
          <a:p>
            <a:pPr algn="just"/>
            <a:r>
              <a:rPr lang="es-MX" sz="1600" dirty="0" smtClean="0"/>
              <a:t>Es un sensor en su principio muy básico el cual tiene un receptor y un emisor pero entre ellos hay una ranura que básicamente es lo que censa</a:t>
            </a:r>
            <a:r>
              <a:rPr lang="es-MX" sz="1600" dirty="0" smtClean="0"/>
              <a:t>, principalmente se utiliza para motores, ya que puede detectar cada vez que se interrumpe la señal entre el receptor y el emisor que ya mencionamos, lo que nos dice es cuantas veces interrumpió dicha señal o cuantas veces da vueltas dicho motor, creo que entre mas básica sea la forma de trabajar de algún sensor mas fácil es adecuarlo a diferentes necesidades como este sensor.</a:t>
            </a:r>
            <a:endParaRPr lang="es-MX" sz="1600" dirty="0"/>
          </a:p>
        </p:txBody>
      </p:sp>
    </p:spTree>
    <p:extLst>
      <p:ext uri="{BB962C8B-B14F-4D97-AF65-F5344CB8AC3E}">
        <p14:creationId xmlns:p14="http://schemas.microsoft.com/office/powerpoint/2010/main" val="9874493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8B144186-A571-4867-A91E-8525E5576BAD}"/>
              </a:ext>
            </a:extLst>
          </p:cNvPr>
          <p:cNvSpPr>
            <a:spLocks noGrp="1"/>
          </p:cNvSpPr>
          <p:nvPr>
            <p:ph type="title"/>
          </p:nvPr>
        </p:nvSpPr>
        <p:spPr/>
        <p:txBody>
          <a:bodyPr/>
          <a:lstStyle/>
          <a:p>
            <a:r>
              <a:rPr lang="es-MX" dirty="0"/>
              <a:t>Bibliografía </a:t>
            </a:r>
          </a:p>
        </p:txBody>
      </p:sp>
      <p:sp>
        <p:nvSpPr>
          <p:cNvPr id="3" name="Marcador de contenido 2">
            <a:extLst>
              <a:ext uri="{FF2B5EF4-FFF2-40B4-BE49-F238E27FC236}">
                <a16:creationId xmlns:a16="http://schemas.microsoft.com/office/drawing/2014/main" xmlns="" id="{E82909CE-1BDB-45D2-AD59-68281112E2E9}"/>
              </a:ext>
            </a:extLst>
          </p:cNvPr>
          <p:cNvSpPr>
            <a:spLocks noGrp="1"/>
          </p:cNvSpPr>
          <p:nvPr>
            <p:ph idx="1"/>
          </p:nvPr>
        </p:nvSpPr>
        <p:spPr/>
        <p:txBody>
          <a:bodyPr>
            <a:normAutofit/>
          </a:bodyPr>
          <a:lstStyle/>
          <a:p>
            <a:pPr marL="0" indent="0">
              <a:buNone/>
            </a:pPr>
            <a:r>
              <a:rPr lang="es-MX" sz="1800" dirty="0">
                <a:effectLst/>
                <a:latin typeface="Times New Roman" panose="02020603050405020304" pitchFamily="18" charset="0"/>
                <a:hlinkClick r:id="rId2"/>
              </a:rPr>
              <a:t>Naylamp </a:t>
            </a:r>
            <a:r>
              <a:rPr lang="es-MX" sz="1800" dirty="0" err="1">
                <a:effectLst/>
                <a:latin typeface="Times New Roman" panose="02020603050405020304" pitchFamily="18" charset="0"/>
                <a:hlinkClick r:id="rId2"/>
              </a:rPr>
              <a:t>Mechatronics</a:t>
            </a:r>
            <a:r>
              <a:rPr lang="es-MX" sz="1800" dirty="0">
                <a:effectLst/>
                <a:latin typeface="Times New Roman" panose="02020603050405020304" pitchFamily="18" charset="0"/>
                <a:hlinkClick r:id="rId2"/>
              </a:rPr>
              <a:t>. (s. f.). </a:t>
            </a:r>
            <a:r>
              <a:rPr lang="es-MX" sz="1800" i="1" dirty="0">
                <a:effectLst/>
                <a:latin typeface="Times New Roman" panose="02020603050405020304" pitchFamily="18" charset="0"/>
                <a:hlinkClick r:id="rId2"/>
              </a:rPr>
              <a:t>Sensor </a:t>
            </a:r>
            <a:r>
              <a:rPr lang="es-MX" sz="1800" i="1" dirty="0" err="1">
                <a:effectLst/>
                <a:latin typeface="Times New Roman" panose="02020603050405020304" pitchFamily="18" charset="0"/>
                <a:hlinkClick r:id="rId2"/>
              </a:rPr>
              <a:t>Encoder</a:t>
            </a:r>
            <a:r>
              <a:rPr lang="es-MX" sz="1800" i="1" dirty="0">
                <a:effectLst/>
                <a:latin typeface="Times New Roman" panose="02020603050405020304" pitchFamily="18" charset="0"/>
                <a:hlinkClick r:id="rId2"/>
              </a:rPr>
              <a:t> Infrarrojo FC-03</a:t>
            </a:r>
            <a:r>
              <a:rPr lang="es-MX" sz="1800" dirty="0">
                <a:effectLst/>
                <a:latin typeface="Times New Roman" panose="02020603050405020304" pitchFamily="18" charset="0"/>
                <a:hlinkClick r:id="rId2"/>
              </a:rPr>
              <a:t>. Naylamp </a:t>
            </a:r>
            <a:r>
              <a:rPr lang="es-MX" sz="1800" dirty="0" err="1">
                <a:effectLst/>
                <a:latin typeface="Times New Roman" panose="02020603050405020304" pitchFamily="18" charset="0"/>
                <a:hlinkClick r:id="rId2"/>
              </a:rPr>
              <a:t>Mechatronics</a:t>
            </a:r>
            <a:r>
              <a:rPr lang="es-MX" sz="1800" dirty="0">
                <a:effectLst/>
                <a:latin typeface="Times New Roman" panose="02020603050405020304" pitchFamily="18" charset="0"/>
                <a:hlinkClick r:id="rId2"/>
              </a:rPr>
              <a:t> - Perú. Recuperado 6 de octubre de 2020</a:t>
            </a:r>
            <a:endParaRPr lang="es-MX" sz="1800" dirty="0">
              <a:effectLst/>
              <a:latin typeface="Times New Roman" panose="02020603050405020304" pitchFamily="18" charset="0"/>
            </a:endParaRPr>
          </a:p>
          <a:p>
            <a:pPr marL="0" indent="0">
              <a:buNone/>
            </a:pPr>
            <a:r>
              <a:rPr lang="es-ES" sz="1800" dirty="0">
                <a:effectLst/>
                <a:latin typeface="Times New Roman" panose="02020603050405020304" pitchFamily="18" charset="0"/>
                <a:hlinkClick r:id="rId3"/>
              </a:rPr>
              <a:t>Robot, A. (2016, 9 julio). </a:t>
            </a:r>
            <a:r>
              <a:rPr lang="es-ES" sz="1800" i="1" dirty="0" err="1">
                <a:effectLst/>
                <a:latin typeface="Times New Roman" panose="02020603050405020304" pitchFamily="18" charset="0"/>
                <a:hlinkClick r:id="rId3"/>
              </a:rPr>
              <a:t>Encoder</a:t>
            </a:r>
            <a:r>
              <a:rPr lang="es-ES" sz="1800" i="1" dirty="0">
                <a:effectLst/>
                <a:latin typeface="Times New Roman" panose="02020603050405020304" pitchFamily="18" charset="0"/>
                <a:hlinkClick r:id="rId3"/>
              </a:rPr>
              <a:t> y Arduino. Tutorial sobre el módulo sensor de velocidad IR con el comparador LM393 (</a:t>
            </a:r>
            <a:r>
              <a:rPr lang="es-ES" sz="1800" i="1" dirty="0" err="1">
                <a:effectLst/>
                <a:latin typeface="Times New Roman" panose="02020603050405020304" pitchFamily="18" charset="0"/>
                <a:hlinkClick r:id="rId3"/>
              </a:rPr>
              <a:t>Encoder</a:t>
            </a:r>
            <a:r>
              <a:rPr lang="es-ES" sz="1800" i="1" dirty="0">
                <a:effectLst/>
                <a:latin typeface="Times New Roman" panose="02020603050405020304" pitchFamily="18" charset="0"/>
                <a:hlinkClick r:id="rId3"/>
              </a:rPr>
              <a:t> FC-03)</a:t>
            </a:r>
            <a:r>
              <a:rPr lang="es-ES" sz="1800" dirty="0">
                <a:effectLst/>
                <a:latin typeface="Times New Roman" panose="02020603050405020304" pitchFamily="18" charset="0"/>
                <a:hlinkClick r:id="rId3"/>
              </a:rPr>
              <a:t>. Blog sobre robótica personal. </a:t>
            </a:r>
            <a:endParaRPr lang="es-ES" sz="1800" dirty="0">
              <a:effectLst/>
              <a:latin typeface="Times New Roman" panose="02020603050405020304" pitchFamily="18" charset="0"/>
            </a:endParaRPr>
          </a:p>
          <a:p>
            <a:pPr marL="0" indent="0">
              <a:buNone/>
            </a:pPr>
            <a:r>
              <a:rPr lang="es-MX" sz="1800" dirty="0" err="1">
                <a:effectLst/>
                <a:latin typeface="Times New Roman" panose="02020603050405020304" pitchFamily="18" charset="0"/>
                <a:hlinkClick r:id="rId4"/>
              </a:rPr>
              <a:t>Circuit</a:t>
            </a:r>
            <a:r>
              <a:rPr lang="es-MX" sz="1800" dirty="0">
                <a:effectLst/>
                <a:latin typeface="Times New Roman" panose="02020603050405020304" pitchFamily="18" charset="0"/>
                <a:hlinkClick r:id="rId4"/>
              </a:rPr>
              <a:t> Magic. (2016, 7 marzo). </a:t>
            </a:r>
            <a:r>
              <a:rPr lang="es-MX" sz="1800" i="1" dirty="0">
                <a:effectLst/>
                <a:latin typeface="Times New Roman" panose="02020603050405020304" pitchFamily="18" charset="0"/>
                <a:hlinkClick r:id="rId4"/>
              </a:rPr>
              <a:t>DIY RPM </a:t>
            </a:r>
            <a:r>
              <a:rPr lang="es-MX" sz="1800" i="1" dirty="0" err="1">
                <a:effectLst/>
                <a:latin typeface="Times New Roman" panose="02020603050405020304" pitchFamily="18" charset="0"/>
                <a:hlinkClick r:id="rId4"/>
              </a:rPr>
              <a:t>Tachometer</a:t>
            </a:r>
            <a:r>
              <a:rPr lang="es-MX" sz="1800" i="1" dirty="0">
                <a:effectLst/>
                <a:latin typeface="Times New Roman" panose="02020603050405020304" pitchFamily="18" charset="0"/>
                <a:hlinkClick r:id="rId4"/>
              </a:rPr>
              <a:t> </a:t>
            </a:r>
            <a:r>
              <a:rPr lang="es-MX" sz="1800" i="1" dirty="0" err="1">
                <a:effectLst/>
                <a:latin typeface="Times New Roman" panose="02020603050405020304" pitchFamily="18" charset="0"/>
                <a:hlinkClick r:id="rId4"/>
              </a:rPr>
              <a:t>with</a:t>
            </a:r>
            <a:r>
              <a:rPr lang="es-MX" sz="1800" i="1" dirty="0">
                <a:effectLst/>
                <a:latin typeface="Times New Roman" panose="02020603050405020304" pitchFamily="18" charset="0"/>
                <a:hlinkClick r:id="rId4"/>
              </a:rPr>
              <a:t> Arduino | RPM </a:t>
            </a:r>
            <a:r>
              <a:rPr lang="es-MX" sz="1800" i="1" dirty="0" err="1">
                <a:effectLst/>
                <a:latin typeface="Times New Roman" panose="02020603050405020304" pitchFamily="18" charset="0"/>
                <a:hlinkClick r:id="rId4"/>
              </a:rPr>
              <a:t>Counter</a:t>
            </a:r>
            <a:r>
              <a:rPr lang="es-MX" sz="1800" i="1" dirty="0">
                <a:effectLst/>
                <a:latin typeface="Times New Roman" panose="02020603050405020304" pitchFamily="18" charset="0"/>
                <a:hlinkClick r:id="rId4"/>
              </a:rPr>
              <a:t> |</a:t>
            </a:r>
            <a:r>
              <a:rPr lang="es-MX" sz="1800" dirty="0">
                <a:effectLst/>
                <a:latin typeface="Times New Roman" panose="02020603050405020304" pitchFamily="18" charset="0"/>
                <a:hlinkClick r:id="rId4"/>
              </a:rPr>
              <a:t> [Vídeo]. YouTube. </a:t>
            </a:r>
            <a:endParaRPr lang="es-MX" sz="1800" dirty="0">
              <a:effectLst/>
              <a:latin typeface="Times New Roman" panose="02020603050405020304" pitchFamily="18" charset="0"/>
            </a:endParaRPr>
          </a:p>
          <a:p>
            <a:pPr marL="0" indent="0">
              <a:buNone/>
            </a:pPr>
            <a:endParaRPr lang="es-ES" sz="1800" dirty="0">
              <a:effectLst/>
              <a:latin typeface="Times New Roman" panose="02020603050405020304" pitchFamily="18" charset="0"/>
            </a:endParaRPr>
          </a:p>
          <a:p>
            <a:pPr marL="0" indent="0">
              <a:buNone/>
            </a:pPr>
            <a:endParaRPr lang="es-ES" sz="1800" dirty="0">
              <a:effectLst/>
              <a:latin typeface="Times New Roman" panose="02020603050405020304" pitchFamily="18" charset="0"/>
            </a:endParaRPr>
          </a:p>
          <a:p>
            <a:pPr marL="0" indent="0">
              <a:buNone/>
            </a:pPr>
            <a:endParaRPr lang="es-MX" sz="1800" dirty="0">
              <a:effectLst/>
              <a:latin typeface="Times New Roman" panose="02020603050405020304" pitchFamily="18" charset="0"/>
            </a:endParaRPr>
          </a:p>
          <a:p>
            <a:pPr marL="0" indent="0">
              <a:buNone/>
            </a:pPr>
            <a:endParaRPr lang="es-MX" sz="1800" dirty="0">
              <a:effectLst/>
              <a:latin typeface="Times New Roman" panose="02020603050405020304" pitchFamily="18" charset="0"/>
            </a:endParaRPr>
          </a:p>
          <a:p>
            <a:endParaRPr lang="es-MX" dirty="0"/>
          </a:p>
        </p:txBody>
      </p:sp>
    </p:spTree>
    <p:extLst>
      <p:ext uri="{BB962C8B-B14F-4D97-AF65-F5344CB8AC3E}">
        <p14:creationId xmlns:p14="http://schemas.microsoft.com/office/powerpoint/2010/main" val="2940974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05EA7AC-B8D8-403F-9ADB-38C2EB2616C8}"/>
              </a:ext>
            </a:extLst>
          </p:cNvPr>
          <p:cNvSpPr>
            <a:spLocks noGrp="1"/>
          </p:cNvSpPr>
          <p:nvPr>
            <p:ph type="title"/>
          </p:nvPr>
        </p:nvSpPr>
        <p:spPr/>
        <p:txBody>
          <a:bodyPr/>
          <a:lstStyle/>
          <a:p>
            <a:r>
              <a:rPr lang="es-MX" dirty="0"/>
              <a:t>Introducción</a:t>
            </a:r>
          </a:p>
        </p:txBody>
      </p:sp>
      <p:sp>
        <p:nvSpPr>
          <p:cNvPr id="3" name="Marcador de contenido 2">
            <a:extLst>
              <a:ext uri="{FF2B5EF4-FFF2-40B4-BE49-F238E27FC236}">
                <a16:creationId xmlns:a16="http://schemas.microsoft.com/office/drawing/2014/main" xmlns="" id="{E20C983D-111B-468B-BEC4-C0A62B8B90D9}"/>
              </a:ext>
            </a:extLst>
          </p:cNvPr>
          <p:cNvSpPr>
            <a:spLocks noGrp="1"/>
          </p:cNvSpPr>
          <p:nvPr>
            <p:ph idx="1"/>
          </p:nvPr>
        </p:nvSpPr>
        <p:spPr/>
        <p:txBody>
          <a:bodyPr/>
          <a:lstStyle/>
          <a:p>
            <a:pPr marL="0" indent="0" algn="just">
              <a:buNone/>
            </a:pPr>
            <a:r>
              <a:rPr lang="es-MX" dirty="0"/>
              <a:t>En la siguiente información podremos ver lo que es el Sensor </a:t>
            </a:r>
            <a:r>
              <a:rPr lang="es-MX" sz="2000" dirty="0" err="1"/>
              <a:t>Encoder</a:t>
            </a:r>
            <a:r>
              <a:rPr lang="es-MX" sz="2000" dirty="0"/>
              <a:t> infrarrojo FC-03, veremos como funciona, cuales son sus especificaciones técnicas, así como las eléctricas, también se verán algunos ejemplos de donde es utilizado este sensor. </a:t>
            </a:r>
            <a:r>
              <a:rPr lang="es-MX" dirty="0"/>
              <a:t>Además se mostraran imágenes de como es que luce este sensor.</a:t>
            </a:r>
          </a:p>
          <a:p>
            <a:pPr marL="0" indent="0" algn="just">
              <a:buNone/>
            </a:pPr>
            <a:r>
              <a:rPr lang="es-MX" dirty="0"/>
              <a:t>Todo esto de una manera sencilla para que resulte fácil de entender para todo que este interesado en el tema.</a:t>
            </a:r>
          </a:p>
        </p:txBody>
      </p:sp>
    </p:spTree>
    <p:extLst>
      <p:ext uri="{BB962C8B-B14F-4D97-AF65-F5344CB8AC3E}">
        <p14:creationId xmlns:p14="http://schemas.microsoft.com/office/powerpoint/2010/main" val="2607402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19CFDD6-8C46-48B0-9159-5A472B37510B}"/>
              </a:ext>
            </a:extLst>
          </p:cNvPr>
          <p:cNvSpPr>
            <a:spLocks noGrp="1"/>
          </p:cNvSpPr>
          <p:nvPr>
            <p:ph type="title"/>
          </p:nvPr>
        </p:nvSpPr>
        <p:spPr>
          <a:xfrm>
            <a:off x="1643449" y="2728735"/>
            <a:ext cx="8577928" cy="1400530"/>
          </a:xfrm>
        </p:spPr>
        <p:txBody>
          <a:bodyPr/>
          <a:lstStyle/>
          <a:p>
            <a:r>
              <a:rPr lang="es-MX" sz="4400" dirty="0"/>
              <a:t>Sensor </a:t>
            </a:r>
            <a:r>
              <a:rPr lang="es-MX" sz="4400" dirty="0" err="1"/>
              <a:t>Encoder</a:t>
            </a:r>
            <a:r>
              <a:rPr lang="es-MX" sz="4400" dirty="0"/>
              <a:t> infrarrojo FC-03</a:t>
            </a:r>
          </a:p>
        </p:txBody>
      </p:sp>
    </p:spTree>
    <p:extLst>
      <p:ext uri="{BB962C8B-B14F-4D97-AF65-F5344CB8AC3E}">
        <p14:creationId xmlns:p14="http://schemas.microsoft.com/office/powerpoint/2010/main" val="3028470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786A61C8-F8A2-4095-A6B9-911D3454E137}"/>
              </a:ext>
            </a:extLst>
          </p:cNvPr>
          <p:cNvSpPr>
            <a:spLocks noGrp="1"/>
          </p:cNvSpPr>
          <p:nvPr>
            <p:ph type="title"/>
          </p:nvPr>
        </p:nvSpPr>
        <p:spPr/>
        <p:txBody>
          <a:bodyPr/>
          <a:lstStyle/>
          <a:p>
            <a:r>
              <a:rPr lang="es-MX" dirty="0"/>
              <a:t>Definición</a:t>
            </a:r>
          </a:p>
        </p:txBody>
      </p:sp>
      <p:sp>
        <p:nvSpPr>
          <p:cNvPr id="3" name="Marcador de contenido 2">
            <a:extLst>
              <a:ext uri="{FF2B5EF4-FFF2-40B4-BE49-F238E27FC236}">
                <a16:creationId xmlns:a16="http://schemas.microsoft.com/office/drawing/2014/main" xmlns="" id="{9063C93F-305A-428D-AA05-81F6D563171B}"/>
              </a:ext>
            </a:extLst>
          </p:cNvPr>
          <p:cNvSpPr>
            <a:spLocks noGrp="1"/>
          </p:cNvSpPr>
          <p:nvPr>
            <p:ph idx="1"/>
          </p:nvPr>
        </p:nvSpPr>
        <p:spPr/>
        <p:txBody>
          <a:bodyPr/>
          <a:lstStyle/>
          <a:p>
            <a:pPr marL="0" indent="0" algn="just">
              <a:buNone/>
            </a:pPr>
            <a:r>
              <a:rPr lang="es-ES" dirty="0"/>
              <a:t>Conocer la posición o velocidad de un motor es muy importante en robótica, para lo cual existen diversas alternativas, siendo una de las más comunes el uso de </a:t>
            </a:r>
            <a:r>
              <a:rPr lang="es-ES" dirty="0" err="1"/>
              <a:t>encoders</a:t>
            </a:r>
            <a:r>
              <a:rPr lang="es-ES" dirty="0"/>
              <a:t> de tipo óptico. Los </a:t>
            </a:r>
            <a:r>
              <a:rPr lang="es-ES" dirty="0" err="1"/>
              <a:t>encoders</a:t>
            </a:r>
            <a:r>
              <a:rPr lang="es-ES" dirty="0"/>
              <a:t> en general son dispositivos que se encargan de convertir el movimiento angular o lineal en pulsos eléctricos que puedan ser interpretados por el controlador del sistema. </a:t>
            </a:r>
          </a:p>
          <a:p>
            <a:pPr marL="0" indent="0" algn="just">
              <a:buNone/>
            </a:pPr>
            <a:r>
              <a:rPr lang="es-ES" dirty="0"/>
              <a:t>Los </a:t>
            </a:r>
            <a:r>
              <a:rPr lang="es-ES" dirty="0" err="1"/>
              <a:t>encoders</a:t>
            </a:r>
            <a:r>
              <a:rPr lang="es-ES" dirty="0"/>
              <a:t> incrementales ópticos realizan la medición de movimiento con el uso de un haz de luz infrarrojo que se ve interrumpido por las ranuras de un disco acoplado al eje. La cantidad de ranuras por vuelta determinará la precisión del </a:t>
            </a:r>
            <a:r>
              <a:rPr lang="es-ES" dirty="0" err="1"/>
              <a:t>encoder</a:t>
            </a:r>
            <a:r>
              <a:rPr lang="es-ES" dirty="0"/>
              <a:t>.</a:t>
            </a:r>
            <a:endParaRPr lang="es-MX" dirty="0"/>
          </a:p>
        </p:txBody>
      </p:sp>
    </p:spTree>
    <p:extLst>
      <p:ext uri="{BB962C8B-B14F-4D97-AF65-F5344CB8AC3E}">
        <p14:creationId xmlns:p14="http://schemas.microsoft.com/office/powerpoint/2010/main" val="3054776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46140C08-FA5C-4C6C-A8B1-A9948E5DB916}"/>
              </a:ext>
            </a:extLst>
          </p:cNvPr>
          <p:cNvSpPr>
            <a:spLocks noGrp="1"/>
          </p:cNvSpPr>
          <p:nvPr>
            <p:ph type="title"/>
          </p:nvPr>
        </p:nvSpPr>
        <p:spPr/>
        <p:txBody>
          <a:bodyPr/>
          <a:lstStyle/>
          <a:p>
            <a:r>
              <a:rPr lang="es-MX" dirty="0"/>
              <a:t>Imágenes del sensor</a:t>
            </a:r>
          </a:p>
        </p:txBody>
      </p:sp>
      <p:pic>
        <p:nvPicPr>
          <p:cNvPr id="13" name="Imagen 12">
            <a:extLst>
              <a:ext uri="{FF2B5EF4-FFF2-40B4-BE49-F238E27FC236}">
                <a16:creationId xmlns:a16="http://schemas.microsoft.com/office/drawing/2014/main" xmlns="" id="{C122B1D6-E495-4B66-89CF-597FECA69589}"/>
              </a:ext>
            </a:extLst>
          </p:cNvPr>
          <p:cNvPicPr>
            <a:picLocks noChangeAspect="1"/>
          </p:cNvPicPr>
          <p:nvPr/>
        </p:nvPicPr>
        <p:blipFill>
          <a:blip r:embed="rId2"/>
          <a:stretch>
            <a:fillRect/>
          </a:stretch>
        </p:blipFill>
        <p:spPr>
          <a:xfrm>
            <a:off x="3532101" y="1457831"/>
            <a:ext cx="4771639" cy="477163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98336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xmlns="" id="{6CE9D1AF-5B3D-42CA-A2EA-14E5A64CCBC6}"/>
              </a:ext>
            </a:extLst>
          </p:cNvPr>
          <p:cNvPicPr>
            <a:picLocks noGrp="1" noChangeAspect="1"/>
          </p:cNvPicPr>
          <p:nvPr>
            <p:ph idx="1"/>
          </p:nvPr>
        </p:nvPicPr>
        <p:blipFill>
          <a:blip r:embed="rId2"/>
          <a:stretch>
            <a:fillRect/>
          </a:stretch>
        </p:blipFill>
        <p:spPr>
          <a:xfrm>
            <a:off x="3114514" y="447514"/>
            <a:ext cx="5962971" cy="5962971"/>
          </a:xfrm>
        </p:spPr>
      </p:pic>
    </p:spTree>
    <p:extLst>
      <p:ext uri="{BB962C8B-B14F-4D97-AF65-F5344CB8AC3E}">
        <p14:creationId xmlns:p14="http://schemas.microsoft.com/office/powerpoint/2010/main" val="2671335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xmlns="" id="{0097053C-EDAD-4DD9-94D9-7166FC2E51AD}"/>
              </a:ext>
            </a:extLst>
          </p:cNvPr>
          <p:cNvPicPr>
            <a:picLocks noGrp="1" noChangeAspect="1"/>
          </p:cNvPicPr>
          <p:nvPr>
            <p:ph idx="1"/>
          </p:nvPr>
        </p:nvPicPr>
        <p:blipFill>
          <a:blip r:embed="rId2"/>
          <a:stretch>
            <a:fillRect/>
          </a:stretch>
        </p:blipFill>
        <p:spPr>
          <a:xfrm>
            <a:off x="3461275" y="794275"/>
            <a:ext cx="5269449" cy="52694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39045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8">
            <a:extLst>
              <a:ext uri="{FF2B5EF4-FFF2-40B4-BE49-F238E27FC236}">
                <a16:creationId xmlns:a16="http://schemas.microsoft.com/office/drawing/2014/main" xmlns="" id="{CE1E53E6-4B1A-41B2-B695-2CBC4428872F}"/>
              </a:ext>
            </a:extLst>
          </p:cNvPr>
          <p:cNvPicPr>
            <a:picLocks noGrp="1" noChangeAspect="1"/>
          </p:cNvPicPr>
          <p:nvPr>
            <p:ph idx="1"/>
          </p:nvPr>
        </p:nvPicPr>
        <p:blipFill>
          <a:blip r:embed="rId2"/>
          <a:stretch>
            <a:fillRect/>
          </a:stretch>
        </p:blipFill>
        <p:spPr>
          <a:xfrm>
            <a:off x="3356243" y="689243"/>
            <a:ext cx="5479513" cy="5479513"/>
          </a:xfrm>
        </p:spPr>
      </p:pic>
    </p:spTree>
    <p:extLst>
      <p:ext uri="{BB962C8B-B14F-4D97-AF65-F5344CB8AC3E}">
        <p14:creationId xmlns:p14="http://schemas.microsoft.com/office/powerpoint/2010/main" val="129868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420EA09-0E25-4B2F-A88C-C623DFB4E73E}"/>
              </a:ext>
            </a:extLst>
          </p:cNvPr>
          <p:cNvSpPr>
            <a:spLocks noGrp="1"/>
          </p:cNvSpPr>
          <p:nvPr>
            <p:ph type="title"/>
          </p:nvPr>
        </p:nvSpPr>
        <p:spPr/>
        <p:txBody>
          <a:bodyPr/>
          <a:lstStyle/>
          <a:p>
            <a:r>
              <a:rPr lang="es-MX" dirty="0"/>
              <a:t>Características físicas </a:t>
            </a:r>
          </a:p>
        </p:txBody>
      </p:sp>
      <p:sp>
        <p:nvSpPr>
          <p:cNvPr id="3" name="Marcador de contenido 2">
            <a:extLst>
              <a:ext uri="{FF2B5EF4-FFF2-40B4-BE49-F238E27FC236}">
                <a16:creationId xmlns:a16="http://schemas.microsoft.com/office/drawing/2014/main" xmlns="" id="{C670844C-86A1-4ADE-B4F3-52C734AF3548}"/>
              </a:ext>
            </a:extLst>
          </p:cNvPr>
          <p:cNvSpPr>
            <a:spLocks noGrp="1"/>
          </p:cNvSpPr>
          <p:nvPr>
            <p:ph idx="1"/>
          </p:nvPr>
        </p:nvSpPr>
        <p:spPr>
          <a:xfrm>
            <a:off x="1103313" y="2052918"/>
            <a:ext cx="4992688" cy="4195481"/>
          </a:xfrm>
        </p:spPr>
        <p:txBody>
          <a:bodyPr>
            <a:normAutofit/>
          </a:bodyPr>
          <a:lstStyle/>
          <a:p>
            <a:pPr marL="0" indent="0" algn="just">
              <a:buNone/>
            </a:pPr>
            <a:r>
              <a:rPr lang="es-MX" b="1" dirty="0"/>
              <a:t>Voltaje de Operación: </a:t>
            </a:r>
            <a:r>
              <a:rPr lang="es-MX" dirty="0"/>
              <a:t>3.3V - 5V DC</a:t>
            </a:r>
          </a:p>
          <a:p>
            <a:pPr marL="0" indent="0" algn="just">
              <a:buNone/>
            </a:pPr>
            <a:r>
              <a:rPr lang="es-MX" b="1" dirty="0"/>
              <a:t>Salidas: </a:t>
            </a:r>
            <a:r>
              <a:rPr lang="es-MX" dirty="0" err="1"/>
              <a:t>Analogica</a:t>
            </a:r>
            <a:r>
              <a:rPr lang="es-MX" dirty="0"/>
              <a:t> y Digital TTL</a:t>
            </a:r>
          </a:p>
          <a:p>
            <a:pPr marL="0" indent="0" algn="just">
              <a:buNone/>
            </a:pPr>
            <a:r>
              <a:rPr lang="es-MX" b="1" dirty="0"/>
              <a:t>Sensor: </a:t>
            </a:r>
            <a:r>
              <a:rPr lang="es-MX" dirty="0"/>
              <a:t>MOCH22A</a:t>
            </a:r>
          </a:p>
          <a:p>
            <a:pPr marL="0" indent="0" algn="just">
              <a:buNone/>
            </a:pPr>
            <a:r>
              <a:rPr lang="es-MX" b="1" dirty="0"/>
              <a:t>Modelo Placa: </a:t>
            </a:r>
            <a:r>
              <a:rPr lang="es-MX" dirty="0"/>
              <a:t>FC-03 / FZ0888</a:t>
            </a:r>
          </a:p>
          <a:p>
            <a:pPr marL="0" indent="0" algn="just">
              <a:buNone/>
            </a:pPr>
            <a:r>
              <a:rPr lang="es-MX" b="1" dirty="0"/>
              <a:t>Tipo de emisor: </a:t>
            </a:r>
            <a:r>
              <a:rPr lang="es-MX" dirty="0"/>
              <a:t>Fotodiodo IR</a:t>
            </a:r>
          </a:p>
          <a:p>
            <a:pPr marL="0" indent="0" algn="just">
              <a:buNone/>
            </a:pPr>
            <a:r>
              <a:rPr lang="es-MX" b="1" dirty="0"/>
              <a:t>Tipo de detector: </a:t>
            </a:r>
            <a:r>
              <a:rPr lang="es-MX" dirty="0"/>
              <a:t>Fototransistor</a:t>
            </a:r>
          </a:p>
          <a:p>
            <a:pPr marL="0" indent="0" algn="just">
              <a:buNone/>
            </a:pPr>
            <a:r>
              <a:rPr lang="es-MX" b="1" dirty="0"/>
              <a:t>Longitud de onda del emisor: </a:t>
            </a:r>
            <a:r>
              <a:rPr lang="es-MX" dirty="0"/>
              <a:t>950 nm (infrarrojo)</a:t>
            </a:r>
          </a:p>
          <a:p>
            <a:pPr marL="0" indent="0" algn="just">
              <a:buNone/>
            </a:pPr>
            <a:r>
              <a:rPr lang="es-MX" b="1" dirty="0"/>
              <a:t>Peso: </a:t>
            </a:r>
            <a:r>
              <a:rPr lang="es-MX" dirty="0"/>
              <a:t>8 gramos</a:t>
            </a:r>
          </a:p>
        </p:txBody>
      </p:sp>
      <p:sp>
        <p:nvSpPr>
          <p:cNvPr id="4" name="Marcador de contenido 2">
            <a:extLst>
              <a:ext uri="{FF2B5EF4-FFF2-40B4-BE49-F238E27FC236}">
                <a16:creationId xmlns:a16="http://schemas.microsoft.com/office/drawing/2014/main" xmlns="" id="{85940F56-6425-480D-A828-9B8E6C04C5BB}"/>
              </a:ext>
            </a:extLst>
          </p:cNvPr>
          <p:cNvSpPr txBox="1">
            <a:spLocks/>
          </p:cNvSpPr>
          <p:nvPr/>
        </p:nvSpPr>
        <p:spPr>
          <a:xfrm>
            <a:off x="6494977" y="2052918"/>
            <a:ext cx="4736629"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just">
              <a:buFont typeface="Wingdings 3" charset="2"/>
              <a:buNone/>
            </a:pPr>
            <a:r>
              <a:rPr lang="es-MX" b="1" dirty="0"/>
              <a:t>Dimensiones: </a:t>
            </a:r>
            <a:r>
              <a:rPr lang="es-MX" dirty="0"/>
              <a:t>3.2*1.4*0.7 cm</a:t>
            </a:r>
          </a:p>
          <a:p>
            <a:pPr marL="0" indent="0" algn="just">
              <a:buFont typeface="Wingdings 3" charset="2"/>
              <a:buNone/>
            </a:pPr>
            <a:r>
              <a:rPr lang="es-MX" b="1" dirty="0"/>
              <a:t>Ranura de 5mm</a:t>
            </a:r>
          </a:p>
          <a:p>
            <a:pPr marL="0" indent="0" algn="just">
              <a:buFont typeface="Wingdings 3" charset="2"/>
              <a:buNone/>
            </a:pPr>
            <a:r>
              <a:rPr lang="es-MX" b="1" dirty="0"/>
              <a:t>Comparador </a:t>
            </a:r>
            <a:r>
              <a:rPr lang="es-MX" b="1" dirty="0" err="1"/>
              <a:t>Opamp</a:t>
            </a:r>
            <a:r>
              <a:rPr lang="es-MX" b="1" dirty="0"/>
              <a:t>: </a:t>
            </a:r>
            <a:r>
              <a:rPr lang="es-MX" dirty="0"/>
              <a:t>LM393</a:t>
            </a:r>
          </a:p>
          <a:p>
            <a:pPr marL="0" indent="0" algn="just">
              <a:buFont typeface="Wingdings 3" charset="2"/>
              <a:buNone/>
            </a:pPr>
            <a:r>
              <a:rPr lang="es-MX" b="1" dirty="0"/>
              <a:t>Led indicador de alimentación</a:t>
            </a:r>
          </a:p>
          <a:p>
            <a:pPr marL="0" indent="0" algn="just">
              <a:buFont typeface="Wingdings 3" charset="2"/>
              <a:buNone/>
            </a:pPr>
            <a:r>
              <a:rPr lang="es-MX" b="1" dirty="0"/>
              <a:t>Led indicador de pulso</a:t>
            </a:r>
          </a:p>
          <a:p>
            <a:pPr marL="0" indent="0" algn="just">
              <a:buFont typeface="Wingdings 3" charset="2"/>
              <a:buNone/>
            </a:pPr>
            <a:r>
              <a:rPr lang="es-MX" b="1" dirty="0"/>
              <a:t>Salida TTL ON: </a:t>
            </a:r>
            <a:r>
              <a:rPr lang="es-MX" dirty="0"/>
              <a:t>Sensor bloqueado</a:t>
            </a:r>
          </a:p>
          <a:p>
            <a:pPr marL="0" indent="0" algn="just">
              <a:buFont typeface="Wingdings 3" charset="2"/>
              <a:buNone/>
            </a:pPr>
            <a:r>
              <a:rPr lang="es-MX" b="1" dirty="0"/>
              <a:t>Salida TTL OFF: </a:t>
            </a:r>
            <a:r>
              <a:rPr lang="es-MX" dirty="0"/>
              <a:t>Sensor sin bloquear</a:t>
            </a:r>
          </a:p>
        </p:txBody>
      </p:sp>
    </p:spTree>
    <p:extLst>
      <p:ext uri="{BB962C8B-B14F-4D97-AF65-F5344CB8AC3E}">
        <p14:creationId xmlns:p14="http://schemas.microsoft.com/office/powerpoint/2010/main" val="40225138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336</TotalTime>
  <Words>746</Words>
  <Application>Microsoft Office PowerPoint</Application>
  <PresentationFormat>Panorámica</PresentationFormat>
  <Paragraphs>48</Paragraphs>
  <Slides>17</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17</vt:i4>
      </vt:variant>
    </vt:vector>
  </HeadingPairs>
  <TitlesOfParts>
    <vt:vector size="23" baseType="lpstr">
      <vt:lpstr>Arial</vt:lpstr>
      <vt:lpstr>Calibri</vt:lpstr>
      <vt:lpstr>Century Gothic</vt:lpstr>
      <vt:lpstr>Times New Roman</vt:lpstr>
      <vt:lpstr>Wingdings 3</vt:lpstr>
      <vt:lpstr>Ion</vt:lpstr>
      <vt:lpstr>INSTITUTO TECNOLÓGICO DE TIJUANA   SUBDIRECCIÓN ACADÉMICA DEPARTAMENTO DE SISTEMAS Y COMPUTACIÓN  Semestre  2020 -2021   Carrera: Ingeniería en Sistemas Computacionales  Materia: Sistemas Programables   Actividad: A1.3_Tipos_Sensores_Comerciales: FC-03   Alumno: Marquez Millan Seashell Vanessa - 17212153 Garcia Rosas Ivan – 16212004 Pardo Cruz Jesús Ramón - 15211336   Nombre del maestro: Jaime Leonardo Enriquez Alvarez   Fecha: 06/10/20</vt:lpstr>
      <vt:lpstr>Introducción</vt:lpstr>
      <vt:lpstr>Sensor Encoder infrarrojo FC-03</vt:lpstr>
      <vt:lpstr>Definición</vt:lpstr>
      <vt:lpstr>Imágenes del sensor</vt:lpstr>
      <vt:lpstr>Presentación de PowerPoint</vt:lpstr>
      <vt:lpstr>Presentación de PowerPoint</vt:lpstr>
      <vt:lpstr>Presentación de PowerPoint</vt:lpstr>
      <vt:lpstr>Características físicas </vt:lpstr>
      <vt:lpstr>Características eléctricas </vt:lpstr>
      <vt:lpstr>Presentación de PowerPoint</vt:lpstr>
      <vt:lpstr>Presentación de PowerPoint</vt:lpstr>
      <vt:lpstr>Presentación de PowerPoint</vt:lpstr>
      <vt:lpstr>Comportamiento </vt:lpstr>
      <vt:lpstr>Usos</vt:lpstr>
      <vt:lpstr>Conclusiones </vt:lpstr>
      <vt:lpstr>Bibliografía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INSTITUTO TECNOLÓGICO DE TIJUANA   SUBDIRECCIÓN ACADÉMICA DEPARTAMENTO DE SISTEMAS Y COMPUTACIÓN  Semestre  2020 -2021   Carrera: Ingeniería en Sistemas Computacionales  Materia: Sistemas Programables   Actividad: A1.3_Tipos_Sensores_Comerciales   Alumno: Marquez Millan Seashell Vanessa - 17212153 Garcia Rosas Ivan – 16212004 Pardo Cruz Jesús Ramón -    Nombre del maestro: Jaime Leonardo Enriquez Alvarez</dc:title>
  <dc:creator>Ivan GR</dc:creator>
  <cp:lastModifiedBy>Cuenta Microsoft</cp:lastModifiedBy>
  <cp:revision>22</cp:revision>
  <dcterms:created xsi:type="dcterms:W3CDTF">2020-10-06T20:38:16Z</dcterms:created>
  <dcterms:modified xsi:type="dcterms:W3CDTF">2020-10-07T02:19:33Z</dcterms:modified>
</cp:coreProperties>
</file>

<file path=docProps/thumbnail.jpeg>
</file>